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</p:sldMasterIdLst>
  <p:notesMasterIdLst>
    <p:notesMasterId r:id="rId12"/>
  </p:notesMasterIdLst>
  <p:handoutMasterIdLst>
    <p:handoutMasterId r:id="rId13"/>
  </p:handoutMasterIdLst>
  <p:sldIdLst>
    <p:sldId id="258" r:id="rId2"/>
    <p:sldId id="261" r:id="rId3"/>
    <p:sldId id="271" r:id="rId4"/>
    <p:sldId id="268" r:id="rId5"/>
    <p:sldId id="264" r:id="rId6"/>
    <p:sldId id="277" r:id="rId7"/>
    <p:sldId id="278" r:id="rId8"/>
    <p:sldId id="279" r:id="rId9"/>
    <p:sldId id="280" r:id="rId10"/>
    <p:sldId id="257" r:id="rId11"/>
  </p:sldIdLst>
  <p:sldSz cx="9144000" cy="6858000" type="screen4x3"/>
  <p:notesSz cx="6858000" cy="9144000"/>
  <p:custDataLst>
    <p:tags r:id="rId1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CC3399"/>
    <a:srgbClr val="FF9933"/>
    <a:srgbClr val="FF9966"/>
    <a:srgbClr val="33CC33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-1704" y="-104"/>
      </p:cViewPr>
      <p:guideLst>
        <p:guide orient="horz" pos="4251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interSettings" Target="printerSettings/printerSettings1.bin"/><Relationship Id="rId15" Type="http://schemas.openxmlformats.org/officeDocument/2006/relationships/tags" Target="tags/tag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704520-BC95-8040-A960-8008E9D6993B}" type="datetimeFigureOut">
              <a:rPr lang="en-US" smtClean="0"/>
              <a:t>4/28/15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7AA71-9127-3549-8844-78AC591D4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2463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2.pn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40E8FAF-0EB9-4F3C-9D18-30F5214B3A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017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gi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 rot="16200000">
            <a:off x="-2536825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/>
          <a:lstStyle>
            <a:extLst/>
          </a:lstStyle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/>
          <a:lstStyle>
            <a:lvl1pPr algn="r">
              <a:defRPr sz="4200" b="1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9966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Date Placeholder 30"/>
          <p:cNvSpPr>
            <a:spLocks noGrp="1"/>
          </p:cNvSpPr>
          <p:nvPr>
            <p:ph type="dt" sz="half" idx="10"/>
          </p:nvPr>
        </p:nvSpPr>
        <p:spPr>
          <a:xfrm>
            <a:off x="5033639" y="6557963"/>
            <a:ext cx="2840361" cy="227012"/>
          </a:xfrm>
        </p:spPr>
        <p:txBody>
          <a:bodyPr/>
          <a:lstStyle>
            <a:lvl1pPr>
              <a:defRPr lang="en-US"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r>
              <a:rPr lang="en-US" smtClean="0"/>
              <a:t>April 29, 2015</a:t>
            </a:r>
            <a:endParaRPr/>
          </a:p>
        </p:txBody>
      </p:sp>
      <p:pic>
        <p:nvPicPr>
          <p:cNvPr id="7" name="Picture 6" descr="FNAL_logo_sm.gif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03767" cy="926942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135" y="134244"/>
            <a:ext cx="8262937" cy="441325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777" y="752368"/>
            <a:ext cx="8251825" cy="5553075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2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09CFA1-B09C-442F-85C3-919131D33D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243388" y="6557963"/>
            <a:ext cx="2001837" cy="227012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 smtClean="0"/>
              <a:t>April 29,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556375"/>
            <a:ext cx="3657600" cy="228600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54750" y="6553200"/>
            <a:ext cx="587375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pPr>
              <a:defRPr/>
            </a:pPr>
            <a:fld id="{05B137E2-35D0-4667-9362-8260FF57AB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257" y="124288"/>
            <a:ext cx="8262937" cy="441325"/>
          </a:xfrm>
        </p:spPr>
        <p:txBody>
          <a:bodyPr/>
          <a:lstStyle>
            <a:lvl1pPr>
              <a:defRPr cap="none" baseline="0">
                <a:latin typeface="+mj-lt"/>
              </a:defRPr>
            </a:lvl1pPr>
            <a:extLst/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26"/>
          <p:cNvSpPr>
            <a:spLocks noGrp="1"/>
          </p:cNvSpPr>
          <p:nvPr>
            <p:ph type="dt" sz="half" idx="10"/>
          </p:nvPr>
        </p:nvSpPr>
        <p:spPr>
          <a:xfrm>
            <a:off x="5044966" y="6569076"/>
            <a:ext cx="3212988" cy="192579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7199" y="6557963"/>
            <a:ext cx="3859619" cy="172446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A26155-0DCC-45D2-90B6-32F65F3F6C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657065"/>
            <a:ext cx="6255488" cy="1362075"/>
          </a:xfrm>
        </p:spPr>
        <p:txBody>
          <a:bodyPr anchor="t"/>
          <a:lstStyle>
            <a:lvl1pPr algn="r">
              <a:buNone/>
              <a:defRPr sz="4200" b="1" cap="all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5029" y="3145972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400" y="6556375"/>
            <a:ext cx="2001838" cy="22701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pPr>
              <a:defRPr/>
            </a:pPr>
            <a:r>
              <a:rPr lang="en-US" smtClean="0"/>
              <a:t>April 29,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5138" y="6556375"/>
            <a:ext cx="2895600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34175" y="6554788"/>
            <a:ext cx="587375" cy="228600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03C22C54-04B8-4329-8E4F-B3EC0867C1C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408" y="224393"/>
            <a:ext cx="8371114" cy="507274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661" y="862297"/>
            <a:ext cx="4060371" cy="514644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7530" y="853420"/>
            <a:ext cx="4172275" cy="517910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2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7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914655-DFE5-45AD-AEB7-B6324F535D8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507274"/>
          </a:xfrm>
        </p:spPr>
        <p:txBody>
          <a:bodyPr/>
          <a:lstStyle>
            <a:lvl1pPr>
              <a:defRPr/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8829"/>
            <a:ext cx="3520440" cy="48578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78808" y="979714"/>
            <a:ext cx="3520440" cy="48469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2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9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013A5A-BD10-4E42-8EDD-42C4A14A642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587" y="115854"/>
            <a:ext cx="8490857" cy="463731"/>
          </a:xfrm>
        </p:spPr>
        <p:txBody>
          <a:bodyPr/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6"/>
          <p:cNvSpPr>
            <a:spLocks noGrp="1"/>
          </p:cNvSpPr>
          <p:nvPr>
            <p:ph type="dt" sz="half" idx="10"/>
          </p:nvPr>
        </p:nvSpPr>
        <p:spPr>
          <a:xfrm>
            <a:off x="5264458" y="6569076"/>
            <a:ext cx="2993496" cy="2270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5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B536C3-BB10-4165-8E74-99838CB5170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4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871096-0617-41A5-9758-D801656409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lIns="45720" tIns="0" rIns="0" bIns="0" spcCol="0" rtlCol="0" fromWordArt="0" forceAA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2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7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584E87-2809-400F-A130-20751D1ABD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rot="21240000">
            <a:off x="598488" y="1004888"/>
            <a:ext cx="4319587" cy="4311650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 rot="21420000">
            <a:off x="596900" y="998538"/>
            <a:ext cx="4319588" cy="4313237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lIns="82296" tIns="0" rIns="0" bIns="0" spcCol="0" rtlCol="0" fromWordArt="0" forceAA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 smtClean="0"/>
              <a:t>April 29, 2015</a:t>
            </a:r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F58A0D8F-9A19-4D03-8318-653C6FCD8B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-2" y="0"/>
            <a:ext cx="391887" cy="6858000"/>
          </a:xfrm>
          <a:prstGeom prst="rect">
            <a:avLst/>
          </a:prstGeom>
          <a:blipFill>
            <a:blip r:embed="rId13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97135" y="134244"/>
            <a:ext cx="8262937" cy="441325"/>
          </a:xfrm>
          <a:prstGeom prst="rect">
            <a:avLst/>
          </a:prstGeom>
        </p:spPr>
        <p:txBody>
          <a:bodyPr vert="horz" lIns="45720" tIns="0" rIns="45720" bIns="0" anchor="b" anchorCtr="0">
            <a:noAutofit/>
          </a:bodyPr>
          <a:lstStyle>
            <a:extLst/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30" name="Text Placeholder 30"/>
          <p:cNvSpPr>
            <a:spLocks noGrp="1"/>
          </p:cNvSpPr>
          <p:nvPr>
            <p:ph type="body" idx="1"/>
          </p:nvPr>
        </p:nvSpPr>
        <p:spPr bwMode="auto">
          <a:xfrm>
            <a:off x="503776" y="690225"/>
            <a:ext cx="8251825" cy="5553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5018690" y="6569076"/>
            <a:ext cx="3239263" cy="227012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57200" y="6557963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  <a:latin typeface="Arial" charset="0"/>
              </a:defRPr>
            </a:lvl1pPr>
            <a:extLst/>
          </a:lstStyle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8337550" y="6534150"/>
            <a:ext cx="588963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  <a:latin typeface="Arial" charset="0"/>
              </a:defRPr>
            </a:lvl1pPr>
            <a:extLst/>
          </a:lstStyle>
          <a:p>
            <a:pPr>
              <a:defRPr/>
            </a:pPr>
            <a:fld id="{61210FB4-E372-466D-A3EB-21FD966A10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ext Box 11"/>
          <p:cNvSpPr txBox="1">
            <a:spLocks noChangeArrowheads="1"/>
          </p:cNvSpPr>
          <p:nvPr userDrawn="1"/>
        </p:nvSpPr>
        <p:spPr bwMode="auto">
          <a:xfrm>
            <a:off x="381000" y="6553200"/>
            <a:ext cx="167640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endParaRPr lang="en-US"/>
          </a:p>
        </p:txBody>
      </p:sp>
      <p:pic>
        <p:nvPicPr>
          <p:cNvPr id="10" name="Picture 9" descr="FNAL_logo_sm.gif"/>
          <p:cNvPicPr>
            <a:picLocks noChangeAspect="1"/>
          </p:cNvPicPr>
          <p:nvPr userDrawn="1"/>
        </p:nvPicPr>
        <p:blipFill>
          <a:blip r:embed="rId14" cstate="print"/>
          <a:stretch>
            <a:fillRect/>
          </a:stretch>
        </p:blipFill>
        <p:spPr>
          <a:xfrm>
            <a:off x="0" y="1"/>
            <a:ext cx="371959" cy="38149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57" r:id="rId2"/>
    <p:sldLayoutId id="2147483765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6" r:id="rId9"/>
    <p:sldLayoutId id="2147483763" r:id="rId10"/>
    <p:sldLayoutId id="2147483767" r:id="rId11"/>
  </p:sldLayoutIdLst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 kern="120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Trebuchet MS" pitchFamily="34" charset="0"/>
        </a:defRPr>
      </a:lvl9pPr>
      <a:extLst/>
    </p:titleStyle>
    <p:bodyStyle>
      <a:lvl1pPr marL="273050" indent="-273050" algn="l" rtl="0" eaLnBrk="0" fontAlgn="base" hangingPunct="0">
        <a:spcBef>
          <a:spcPts val="600"/>
        </a:spcBef>
        <a:spcAft>
          <a:spcPct val="0"/>
        </a:spcAft>
        <a:buClr>
          <a:schemeClr val="tx2"/>
        </a:buClr>
        <a:buSzPct val="73000"/>
        <a:buFont typeface="Wingdings 2" pitchFamily="18" charset="2"/>
        <a:buChar char="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20700" indent="-228600" algn="l" rtl="0" eaLnBrk="0" fontAlgn="base" hangingPunct="0">
        <a:spcBef>
          <a:spcPts val="500"/>
        </a:spcBef>
        <a:spcAft>
          <a:spcPct val="0"/>
        </a:spcAft>
        <a:buClr>
          <a:srgbClr val="F9B639"/>
        </a:buClr>
        <a:buSzPct val="80000"/>
        <a:buFont typeface="Wingdings 2" pitchFamily="18" charset="2"/>
        <a:buChar char=""/>
        <a:defRPr sz="2300" kern="1200">
          <a:solidFill>
            <a:srgbClr val="6C6C6C"/>
          </a:solidFill>
          <a:latin typeface="+mn-lt"/>
          <a:ea typeface="+mn-ea"/>
          <a:cs typeface="+mn-cs"/>
        </a:defRPr>
      </a:lvl2pPr>
      <a:lvl3pPr marL="758825" indent="-228600" algn="l" rtl="0" eaLnBrk="0" fontAlgn="base" hangingPunct="0">
        <a:spcBef>
          <a:spcPts val="400"/>
        </a:spcBef>
        <a:spcAft>
          <a:spcPct val="0"/>
        </a:spcAft>
        <a:buClr>
          <a:srgbClr val="F9B639"/>
        </a:buClr>
        <a:buSzPct val="60000"/>
        <a:buFont typeface="Wingdings" pitchFamily="2" charset="2"/>
        <a:buChar char="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4888" indent="-228600" algn="l" rtl="0" eaLnBrk="0" fontAlgn="base" hangingPunct="0">
        <a:spcBef>
          <a:spcPct val="20000"/>
        </a:spcBef>
        <a:spcAft>
          <a:spcPct val="0"/>
        </a:spcAft>
        <a:buClr>
          <a:srgbClr val="F9B639"/>
        </a:buClr>
        <a:buSzPct val="80000"/>
        <a:buFont typeface="Wingdings 2" pitchFamily="18" charset="2"/>
        <a:buChar char=""/>
        <a:defRPr sz="2000" kern="1200">
          <a:solidFill>
            <a:srgbClr val="6C6C6C"/>
          </a:solidFill>
          <a:latin typeface="+mn-lt"/>
          <a:ea typeface="+mn-ea"/>
          <a:cs typeface="+mn-cs"/>
        </a:defRPr>
      </a:lvl4pPr>
      <a:lvl5pPr marL="1279525" indent="-228600" algn="l" rtl="0" eaLnBrk="0" fontAlgn="base" hangingPunct="0">
        <a:spcBef>
          <a:spcPts val="400"/>
        </a:spcBef>
        <a:spcAft>
          <a:spcPct val="0"/>
        </a:spcAft>
        <a:buClr>
          <a:srgbClr val="F9B639"/>
        </a:buClr>
        <a:buSzPct val="70000"/>
        <a:buFont typeface="Wingdings" pitchFamily="2" charset="2"/>
        <a:buChar char="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59974" y="533400"/>
            <a:ext cx="3912293" cy="2868168"/>
          </a:xfrm>
        </p:spPr>
        <p:txBody>
          <a:bodyPr/>
          <a:lstStyle/>
          <a:p>
            <a:r>
              <a:rPr lang="en-US" dirty="0" smtClean="0"/>
              <a:t>Protons in IOTA Ring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Eric </a:t>
            </a:r>
            <a:r>
              <a:rPr lang="en-US" dirty="0" err="1" smtClean="0"/>
              <a:t>Prebys</a:t>
            </a:r>
            <a:r>
              <a:rPr lang="en-US" dirty="0" smtClean="0"/>
              <a:t>, Fermilab APC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968695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Possible Future Upgrade: H- injection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776" y="690225"/>
            <a:ext cx="8251825" cy="702029"/>
          </a:xfrm>
        </p:spPr>
        <p:txBody>
          <a:bodyPr/>
          <a:lstStyle/>
          <a:p>
            <a:r>
              <a:rPr lang="en-US" dirty="0" smtClean="0"/>
              <a:t>Install a stripping foil in the 30° bend?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Still investigating bump configuration</a:t>
            </a:r>
          </a:p>
          <a:p>
            <a:r>
              <a:rPr lang="en-US" dirty="0" smtClean="0"/>
              <a:t>Not currently scoped.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260" y="1056447"/>
            <a:ext cx="6374993" cy="348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684480"/>
      </p:ext>
    </p:extLst>
  </p:cSld>
  <p:clrMapOvr>
    <a:masterClrMapping/>
  </p:clrMapOvr>
  <p:transition xmlns:p14="http://schemas.microsoft.com/office/powerpoint/2010/main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get protons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Luckily, we have an extra RFQ just lying around…</a:t>
            </a:r>
          </a:p>
          <a:p>
            <a:r>
              <a:rPr lang="en-US" sz="2000" dirty="0" smtClean="0"/>
              <a:t>The HINS (“</a:t>
            </a:r>
            <a:r>
              <a:rPr lang="en-US" sz="2000" smtClean="0"/>
              <a:t>High Intensity </a:t>
            </a:r>
            <a:r>
              <a:rPr lang="en-US" sz="2000" dirty="0" smtClean="0"/>
              <a:t>Neutrino Source”) was developed as the front end of a pulsed “Project X” 8 </a:t>
            </a:r>
            <a:r>
              <a:rPr lang="en-US" sz="2000" dirty="0" err="1" smtClean="0"/>
              <a:t>GeV</a:t>
            </a:r>
            <a:r>
              <a:rPr lang="en-US" sz="2000" dirty="0" smtClean="0"/>
              <a:t> proton </a:t>
            </a:r>
            <a:r>
              <a:rPr lang="en-US" sz="2000" dirty="0" err="1" smtClean="0"/>
              <a:t>linac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Because of cooling problems, it never reached its design pulse rate</a:t>
            </a:r>
          </a:p>
          <a:p>
            <a:r>
              <a:rPr lang="en-US" sz="2000" dirty="0" err="1" smtClean="0"/>
              <a:t>ProjectX</a:t>
            </a:r>
            <a:r>
              <a:rPr lang="en-US" sz="2000" dirty="0" smtClean="0"/>
              <a:t> (now PIP-II) specification was changed to a CW front end</a:t>
            </a:r>
          </a:p>
          <a:p>
            <a:pPr lvl="1"/>
            <a:r>
              <a:rPr lang="en-US" sz="1600" dirty="0" smtClean="0"/>
              <a:t>HINS-&gt;PXIE</a:t>
            </a:r>
            <a:endParaRPr lang="en-US" sz="1600" dirty="0"/>
          </a:p>
          <a:p>
            <a:r>
              <a:rPr lang="en-US" sz="2000" dirty="0" smtClean="0"/>
              <a:t>HINS RFQ available for our use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426" y="1868289"/>
            <a:ext cx="3414710" cy="274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58025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RFQ Design and Specifications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133" y="831852"/>
            <a:ext cx="2882900" cy="2501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r="23286"/>
          <a:stretch/>
        </p:blipFill>
        <p:spPr>
          <a:xfrm>
            <a:off x="980153" y="3986606"/>
            <a:ext cx="3063396" cy="1861273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>
          <a:xfrm>
            <a:off x="2302572" y="3405448"/>
            <a:ext cx="474469" cy="558270"/>
          </a:xfrm>
          <a:prstGeom prst="downArrow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7867" y="1828335"/>
            <a:ext cx="4500865" cy="421110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339998" y="1395675"/>
            <a:ext cx="4116719" cy="3768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Pulsed 4-vane RFQ: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312089" y="3684583"/>
            <a:ext cx="4716782" cy="2651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374522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Rate Limitation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000" dirty="0" smtClean="0"/>
              <a:t>HINS was designed to operate at a 1% duty factor</a:t>
            </a:r>
          </a:p>
          <a:p>
            <a:r>
              <a:rPr lang="en-US" sz="2000" dirty="0" smtClean="0"/>
              <a:t>Large tune shifts were seen at the .1% level (~Hz x ~mA)</a:t>
            </a:r>
          </a:p>
          <a:p>
            <a:r>
              <a:rPr lang="en-US" sz="2000" dirty="0" smtClean="0"/>
              <a:t>A design flaw caused water leaks at ~30 cooling channel couplings within the RFQ, such that vacuum could not be maintained</a:t>
            </a:r>
          </a:p>
          <a:p>
            <a:pPr lvl="1"/>
            <a:r>
              <a:rPr lang="en-US" sz="2000" dirty="0" smtClean="0"/>
              <a:t>-&gt; No cooling</a:t>
            </a:r>
          </a:p>
          <a:p>
            <a:r>
              <a:rPr lang="en-US" sz="2000" dirty="0" smtClean="0"/>
              <a:t>Increased temperature resulted in the observed tune shifts.</a:t>
            </a:r>
          </a:p>
          <a:p>
            <a:r>
              <a:rPr lang="en-US" sz="2000" dirty="0" smtClean="0"/>
              <a:t>Bad for them, but no problem for us.</a:t>
            </a:r>
          </a:p>
          <a:p>
            <a:endParaRPr lang="en-US" sz="16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B536C3-BB10-4165-8E74-99838CB5170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111" y="965135"/>
            <a:ext cx="4135148" cy="33475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92362" y="4675513"/>
            <a:ext cx="44516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As the RFQ heats up, this flange bulges, causing a parasitic mode to mix and shift the resonant frequency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6799564" y="3293794"/>
            <a:ext cx="237235" cy="1409632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635022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865" y="835782"/>
            <a:ext cx="4235753" cy="43994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HINS </a:t>
            </a:r>
            <a:r>
              <a:rPr lang="en-US" dirty="0" smtClean="0"/>
              <a:t>Parameters for IOTA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3510000" y="1836679"/>
            <a:ext cx="572154" cy="33496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132286" y="1131387"/>
            <a:ext cx="2878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matched to IOTA momentum, but </a:t>
            </a:r>
            <a:r>
              <a:rPr lang="el-GR" sz="1800" dirty="0" smtClean="0">
                <a:solidFill>
                  <a:srgbClr val="C00000"/>
                </a:solidFill>
                <a:latin typeface="+mn-lt"/>
              </a:rPr>
              <a:t>β=.073!</a:t>
            </a:r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 </a:t>
            </a:r>
          </a:p>
        </p:txBody>
      </p:sp>
      <p:cxnSp>
        <p:nvCxnSpPr>
          <p:cNvPr id="10" name="Straight Arrow Connector 9"/>
          <p:cNvCxnSpPr>
            <a:stCxn id="8" idx="1"/>
          </p:cNvCxnSpPr>
          <p:nvPr/>
        </p:nvCxnSpPr>
        <p:spPr>
          <a:xfrm flipH="1">
            <a:off x="4100286" y="1454553"/>
            <a:ext cx="2032000" cy="553257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3508894" y="3790426"/>
            <a:ext cx="572154" cy="33496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199067" y="5397342"/>
            <a:ext cx="3350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misreported as 2.</a:t>
            </a:r>
            <a:endParaRPr lang="en-US" sz="1800" dirty="0" smtClean="0">
              <a:solidFill>
                <a:srgbClr val="C00000"/>
              </a:solidFill>
              <a:latin typeface="+mn-lt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969586" y="4124476"/>
            <a:ext cx="707366" cy="1240503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4153622" y="5016751"/>
            <a:ext cx="2172188" cy="655916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490347" y="5482754"/>
            <a:ext cx="26536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Why no one will steal this RFQ from us</a:t>
            </a:r>
          </a:p>
        </p:txBody>
      </p:sp>
      <p:sp>
        <p:nvSpPr>
          <p:cNvPr id="22" name="Oval 21"/>
          <p:cNvSpPr/>
          <p:nvPr/>
        </p:nvSpPr>
        <p:spPr>
          <a:xfrm>
            <a:off x="3504055" y="4595968"/>
            <a:ext cx="644611" cy="520318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580190" y="4318000"/>
            <a:ext cx="810381" cy="302381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4414879" y="4172857"/>
            <a:ext cx="1923026" cy="246390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364555" y="3917631"/>
            <a:ext cx="26536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C00000"/>
                </a:solidFill>
                <a:latin typeface="+mn-lt"/>
              </a:rPr>
              <a:t>Is this big enough?</a:t>
            </a:r>
            <a:endParaRPr lang="en-US" sz="1800" dirty="0" smtClean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36042035"/>
      </p:ext>
    </p:extLst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Layout in IOTA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B536C3-BB10-4165-8E74-99838CB5170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6" name="Picture 5" descr="WEPWA055f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67" y="690637"/>
            <a:ext cx="7027333" cy="2889015"/>
          </a:xfrm>
          <a:prstGeom prst="rect">
            <a:avLst/>
          </a:prstGeom>
        </p:spPr>
      </p:pic>
      <p:pic>
        <p:nvPicPr>
          <p:cNvPr id="7" name="Picture 6" descr="WEPWA055f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286" y="3800851"/>
            <a:ext cx="6277430" cy="274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336898"/>
      </p:ext>
    </p:extLst>
  </p:cSld>
  <p:clrMapOvr>
    <a:masterClrMapping/>
  </p:clrMapOvr>
  <p:transition xmlns:p14="http://schemas.microsoft.com/office/powerpoint/2010/main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RF System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1 kV, 30 MHz, h=4 electron system </a:t>
            </a:r>
            <a:r>
              <a:rPr lang="en-US" sz="20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sz="2000" dirty="0" smtClean="0">
                <a:ea typeface="Wingdings"/>
                <a:cs typeface="Wingdings"/>
                <a:sym typeface="Wingdings"/>
              </a:rPr>
              <a:t> h=56 for protons</a:t>
            </a:r>
          </a:p>
          <a:p>
            <a:pPr lvl="1"/>
            <a:r>
              <a:rPr lang="en-US" sz="1800" dirty="0" smtClean="0">
                <a:ea typeface="Wingdings"/>
                <a:cs typeface="Wingdings"/>
                <a:sym typeface="Wingdings"/>
              </a:rPr>
              <a:t>Not enough to fully bunch </a:t>
            </a:r>
            <a:br>
              <a:rPr lang="en-US" sz="1800" dirty="0" smtClean="0">
                <a:ea typeface="Wingdings"/>
                <a:cs typeface="Wingdings"/>
                <a:sym typeface="Wingdings"/>
              </a:rPr>
            </a:br>
            <a:r>
              <a:rPr lang="en-US" sz="1800" dirty="0" smtClean="0">
                <a:ea typeface="Wingdings"/>
                <a:cs typeface="Wingdings"/>
                <a:sym typeface="Wingdings"/>
              </a:rPr>
              <a:t>beam (~1/3)</a:t>
            </a:r>
          </a:p>
          <a:p>
            <a:pPr lvl="1"/>
            <a:r>
              <a:rPr lang="en-US" sz="1800" dirty="0" smtClean="0">
                <a:ea typeface="Wingdings"/>
                <a:cs typeface="Wingdings"/>
                <a:sym typeface="Wingdings"/>
              </a:rPr>
              <a:t>Enough for BPMs</a:t>
            </a:r>
          </a:p>
          <a:p>
            <a:endParaRPr lang="en-US" sz="2000" dirty="0" smtClean="0">
              <a:ea typeface="Wingdings"/>
              <a:cs typeface="Wingdings"/>
              <a:sym typeface="Wingdings"/>
            </a:endParaRPr>
          </a:p>
          <a:p>
            <a:endParaRPr lang="en-US" sz="2000" dirty="0">
              <a:ea typeface="Wingdings"/>
              <a:cs typeface="Wingdings"/>
              <a:sym typeface="Wingdings"/>
            </a:endParaRPr>
          </a:p>
          <a:p>
            <a:endParaRPr lang="en-US" sz="2000" dirty="0" smtClean="0">
              <a:ea typeface="Wingdings"/>
              <a:cs typeface="Wingdings"/>
              <a:sym typeface="Wingdings"/>
            </a:endParaRPr>
          </a:p>
          <a:p>
            <a:endParaRPr lang="en-US" sz="2000" dirty="0">
              <a:ea typeface="Wingdings"/>
              <a:cs typeface="Wingdings"/>
              <a:sym typeface="Wingdings"/>
            </a:endParaRPr>
          </a:p>
          <a:p>
            <a:endParaRPr lang="en-US" sz="2000" dirty="0" smtClean="0">
              <a:ea typeface="Wingdings"/>
              <a:cs typeface="Wingdings"/>
              <a:sym typeface="Wingdings"/>
            </a:endParaRPr>
          </a:p>
          <a:p>
            <a:r>
              <a:rPr lang="en-US" sz="2000" dirty="0" smtClean="0">
                <a:ea typeface="Wingdings"/>
                <a:cs typeface="Wingdings"/>
                <a:sym typeface="Wingdings"/>
              </a:rPr>
              <a:t>Adding 1 kV, 2.2 MHz, </a:t>
            </a:r>
            <a:br>
              <a:rPr lang="en-US" sz="2000" dirty="0" smtClean="0">
                <a:ea typeface="Wingdings"/>
                <a:cs typeface="Wingdings"/>
                <a:sym typeface="Wingdings"/>
              </a:rPr>
            </a:br>
            <a:r>
              <a:rPr lang="en-US" sz="2000" dirty="0" smtClean="0">
                <a:ea typeface="Wingdings"/>
                <a:cs typeface="Wingdings"/>
                <a:sym typeface="Wingdings"/>
              </a:rPr>
              <a:t>h=4 proton RF</a:t>
            </a:r>
            <a:endParaRPr lang="en-US" sz="20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B536C3-BB10-4165-8E74-99838CB51702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pic>
        <p:nvPicPr>
          <p:cNvPr id="7" name="Picture 6" descr="WEPWA055f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691" y="1043819"/>
            <a:ext cx="3429000" cy="51689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3640667" y="1527124"/>
            <a:ext cx="931333" cy="565352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430210" y="4159048"/>
            <a:ext cx="1032933" cy="219428"/>
          </a:xfrm>
          <a:prstGeom prst="straightConnector1">
            <a:avLst/>
          </a:prstGeom>
          <a:ln w="12700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956132"/>
      </p:ext>
    </p:extLst>
  </p:cSld>
  <p:clrMapOvr>
    <a:masterClrMapping/>
  </p:clrMapOvr>
  <p:transition xmlns:p14="http://schemas.microsoft.com/office/powerpoint/2010/main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Emittance</a:t>
            </a:r>
            <a:r>
              <a:rPr lang="en-US" dirty="0" smtClean="0"/>
              <a:t> Growth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776" y="690225"/>
            <a:ext cx="8251825" cy="543489"/>
          </a:xfrm>
        </p:spPr>
        <p:txBody>
          <a:bodyPr/>
          <a:lstStyle/>
          <a:p>
            <a:r>
              <a:rPr lang="en-US" sz="2000" dirty="0" err="1" smtClean="0"/>
              <a:t>Synergia</a:t>
            </a:r>
            <a:r>
              <a:rPr lang="en-US" sz="2000" dirty="0" smtClean="0"/>
              <a:t> Simulation, first 1000 turns, no nonlinear elements:</a:t>
            </a:r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7" name="Picture 6" descr="synergia_diagnostic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01" r="6019" b="2050"/>
          <a:stretch/>
        </p:blipFill>
        <p:spPr>
          <a:xfrm>
            <a:off x="986971" y="1149047"/>
            <a:ext cx="7257796" cy="527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211468"/>
      </p:ext>
    </p:extLst>
  </p:cSld>
  <p:clrMapOvr>
    <a:masterClrMapping/>
  </p:clrMapOvr>
  <p:transition xmlns:p14="http://schemas.microsoft.com/office/powerpoint/2010/main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and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Instrumentation</a:t>
            </a:r>
          </a:p>
          <a:p>
            <a:pPr lvl="1"/>
            <a:r>
              <a:rPr lang="en-US" dirty="0" smtClean="0"/>
              <a:t>BPMs for position measurement.</a:t>
            </a:r>
          </a:p>
          <a:p>
            <a:pPr lvl="1"/>
            <a:r>
              <a:rPr lang="en-US" dirty="0" smtClean="0"/>
              <a:t>What do do for beam profiles?</a:t>
            </a:r>
          </a:p>
          <a:p>
            <a:pPr lvl="2"/>
            <a:r>
              <a:rPr lang="en-US" dirty="0" smtClean="0"/>
              <a:t>IPM?</a:t>
            </a:r>
          </a:p>
          <a:p>
            <a:pPr lvl="2"/>
            <a:r>
              <a:rPr lang="en-US" dirty="0" smtClean="0"/>
              <a:t>gas jet scattering?</a:t>
            </a:r>
          </a:p>
          <a:p>
            <a:pPr lvl="2"/>
            <a:r>
              <a:rPr lang="en-US" dirty="0" smtClean="0"/>
              <a:t>electron beam probe?</a:t>
            </a:r>
          </a:p>
          <a:p>
            <a:pPr lvl="2"/>
            <a:r>
              <a:rPr lang="en-US" dirty="0" smtClean="0"/>
              <a:t>quadrupole BPM?</a:t>
            </a:r>
          </a:p>
          <a:p>
            <a:r>
              <a:rPr lang="en-US" dirty="0" smtClean="0"/>
              <a:t>Beam</a:t>
            </a:r>
          </a:p>
          <a:p>
            <a:pPr lvl="1"/>
            <a:r>
              <a:rPr lang="en-US" dirty="0" smtClean="0"/>
              <a:t>What are the options for increasing current/decreasing </a:t>
            </a:r>
            <a:r>
              <a:rPr lang="en-US" dirty="0" err="1" smtClean="0"/>
              <a:t>emittance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Multi-turn injection?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April 29, 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 - Proton Injection into IOTA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64071"/>
      </p:ext>
    </p:extLst>
  </p:cSld>
  <p:clrMapOvr>
    <a:masterClrMapping/>
  </p:clrMapOvr>
  <p:transition xmlns:p14="http://schemas.microsoft.com/office/powerpoint/2010/main">
    <p:fade thruBlk="1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PREBYS@7EJIGINFUVWYY57I" val="435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Opulent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>
    <a:spDef>
      <a:spPr>
        <a:noFill/>
        <a:ln w="127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rgbClr val="FF0000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800" dirty="0" smtClean="0">
            <a:solidFill>
              <a:srgbClr val="C00000"/>
            </a:solidFill>
            <a:latin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pulent">
    <a:dk1>
      <a:sysClr val="windowText" lastClr="000000"/>
    </a:dk1>
    <a:lt1>
      <a:sysClr val="window" lastClr="FFFFFF"/>
    </a:lt1>
    <a:dk2>
      <a:srgbClr val="B13F9A"/>
    </a:dk2>
    <a:lt2>
      <a:srgbClr val="F4E7ED"/>
    </a:lt2>
    <a:accent1>
      <a:srgbClr val="B83D68"/>
    </a:accent1>
    <a:accent2>
      <a:srgbClr val="AC66BB"/>
    </a:accent2>
    <a:accent3>
      <a:srgbClr val="DE6C36"/>
    </a:accent3>
    <a:accent4>
      <a:srgbClr val="F9B639"/>
    </a:accent4>
    <a:accent5>
      <a:srgbClr val="CF6DA4"/>
    </a:accent5>
    <a:accent6>
      <a:srgbClr val="FA8D3D"/>
    </a:accent6>
    <a:hlink>
      <a:srgbClr val="FFDE66"/>
    </a:hlink>
    <a:folHlink>
      <a:srgbClr val="D490C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quantum_universe_RMS_20080415</Template>
  <TotalTime>2466</TotalTime>
  <Words>457</Words>
  <Application>Microsoft Macintosh PowerPoint</Application>
  <PresentationFormat>On-screen Show (4:3)</PresentationFormat>
  <Paragraphs>95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Opulent</vt:lpstr>
      <vt:lpstr>Protons in IOTA Ring</vt:lpstr>
      <vt:lpstr>Where to get protons</vt:lpstr>
      <vt:lpstr>RFQ Design and Specifications</vt:lpstr>
      <vt:lpstr>Rate Limitation</vt:lpstr>
      <vt:lpstr>HINS Parameters for IOTA</vt:lpstr>
      <vt:lpstr>Layout in IOTA</vt:lpstr>
      <vt:lpstr>RF System</vt:lpstr>
      <vt:lpstr>Emittance Growth</vt:lpstr>
      <vt:lpstr>Questions and issues</vt:lpstr>
      <vt:lpstr>Possible Future Upgrade: H- injection</vt:lpstr>
    </vt:vector>
  </TitlesOfParts>
  <Company>Fermilab Beams Division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Antiproton Stacking and Cooling</dc:title>
  <dc:creator>localadmin</dc:creator>
  <cp:lastModifiedBy>Eric Prebys</cp:lastModifiedBy>
  <cp:revision>166</cp:revision>
  <dcterms:created xsi:type="dcterms:W3CDTF">2003-06-24T14:15:57Z</dcterms:created>
  <dcterms:modified xsi:type="dcterms:W3CDTF">2015-04-29T03:52:53Z</dcterms:modified>
</cp:coreProperties>
</file>